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7" r:id="rId2"/>
    <p:sldId id="4176" r:id="rId3"/>
    <p:sldId id="4177" r:id="rId4"/>
    <p:sldId id="4178" r:id="rId5"/>
    <p:sldId id="4179" r:id="rId6"/>
    <p:sldId id="4180" r:id="rId7"/>
    <p:sldId id="4181" r:id="rId8"/>
    <p:sldId id="4182" r:id="rId9"/>
    <p:sldId id="4183" r:id="rId1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895" autoAdjust="0"/>
  </p:normalViewPr>
  <p:slideViewPr>
    <p:cSldViewPr showGuides="1">
      <p:cViewPr varScale="1">
        <p:scale>
          <a:sx n="75" d="100"/>
          <a:sy n="75" d="100"/>
        </p:scale>
        <p:origin x="1022" y="3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494DD-E22E-9AC9-B2D8-57809D5CD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B47BE13-B4FC-D7AC-05F4-64B858CC31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B01ACF4-8F65-74B6-E520-23AACD5D229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62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A04C3-63EA-4526-016A-BBF5BD869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7F97992-0CBC-F90A-8D42-015AC58CBD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B6A354E-A59D-9994-416B-6C0831597167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5089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40DA4-4455-7797-846D-8EC1529E7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F81C611-C3FA-9E40-1967-D48765BC71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8231F4B-A953-2836-0FB1-B6B21BA1E2F8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504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6EB33-C2B6-F29E-2612-514365A7A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5BF5DAC-730A-893B-441B-9277FAE7CA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BF48DD8-3FC9-33AA-8D64-C0A4CABB8D96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790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C34B3-A601-B48E-84B7-4A54B65B6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3025BBA9-CDFA-7168-1F24-55DC0B49A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12282F7-5B81-7D14-837A-EB20E59AAA1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032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74FA5-0656-78DC-C6C3-4D65B1860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E14F384-7801-3DD6-F960-ED7BA4C94B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8550120-C1D1-0D6F-35B6-BF7F5DD0CC0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280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594EC-D83D-B06A-E8CE-1C4A365B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7373109C-F96D-6186-6EBF-FAD8E0B99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9E2A80E-17F9-DBD2-CAA5-EDB3CC558AD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554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D452E-492E-E267-534A-5B85A046E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376B9DB-F659-2D42-1FBD-2059853AE5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FB8DA919-6421-A574-9718-995983F7FBF5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43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TIF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TIF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00F8A13-9B24-2CF8-9053-DF883BED8D3D}"/>
              </a:ext>
            </a:extLst>
          </p:cNvPr>
          <p:cNvSpPr txBox="1"/>
          <p:nvPr/>
        </p:nvSpPr>
        <p:spPr>
          <a:xfrm>
            <a:off x="2063720" y="2492935"/>
            <a:ext cx="90294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比例的等比性质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C9798-F942-E317-FBD9-0F1C79735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.jpeg">
            <a:extLst>
              <a:ext uri="{FF2B5EF4-FFF2-40B4-BE49-F238E27FC236}">
                <a16:creationId xmlns:a16="http://schemas.microsoft.com/office/drawing/2014/main" id="{05521D8F-C43B-76E3-1565-33947D2D6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714" y="520015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6BABE8E-E7D8-953A-99A1-E7D89C47EF2E}"/>
                  </a:ext>
                </a:extLst>
              </p:cNvPr>
              <p:cNvSpPr txBox="1"/>
              <p:nvPr/>
            </p:nvSpPr>
            <p:spPr>
              <a:xfrm>
                <a:off x="695625" y="1016775"/>
                <a:ext cx="9288645" cy="13435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𝟐</m:t>
                        </m:r>
                      </m:num>
                      <m:den>
                        <m:r>
                          <a:rPr lang="en-US" altLang="zh-CN" sz="2800" b="1" i="1"/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𝟑</m:t>
                        </m:r>
                      </m:num>
                      <m:den>
                        <m:r>
                          <a:rPr lang="en-US" altLang="zh-CN" sz="2800" b="1" i="1"/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𝟕</m:t>
                        </m:r>
                      </m:num>
                      <m:den>
                        <m:r>
                          <a:rPr lang="en-US" altLang="zh-CN" sz="2800" b="1" i="1"/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𝟐</m:t>
                        </m:r>
                      </m:num>
                      <m:den>
                        <m:r>
                          <a:rPr lang="en-US" altLang="zh-CN" sz="2800" b="1" i="1"/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6BABE8E-E7D8-953A-99A1-E7D89C47EF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016775"/>
                <a:ext cx="9288645" cy="1343509"/>
              </a:xfrm>
              <a:prstGeom prst="rect">
                <a:avLst/>
              </a:prstGeom>
              <a:blipFill>
                <a:blip r:embed="rId4"/>
                <a:stretch>
                  <a:fillRect l="-1312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6F1C6D8-3906-6A46-CB42-C8DA2960758B}"/>
                  </a:ext>
                </a:extLst>
              </p:cNvPr>
              <p:cNvSpPr txBox="1"/>
              <p:nvPr/>
            </p:nvSpPr>
            <p:spPr>
              <a:xfrm>
                <a:off x="695625" y="2468349"/>
                <a:ext cx="9576666" cy="13478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𝟓</m:t>
                        </m:r>
                      </m:num>
                      <m:den>
                        <m:r>
                          <a:rPr lang="en-US" altLang="zh-CN" sz="2800" b="1" i="1"/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𝟒</m:t>
                        </m:r>
                      </m:num>
                      <m:den>
                        <m:r>
                          <a:rPr lang="en-US" altLang="zh-CN" sz="2800" b="1" i="1"/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C.2 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𝟏</m:t>
                        </m:r>
                      </m:num>
                      <m:den>
                        <m:r>
                          <a:rPr lang="en-US" altLang="zh-CN" sz="2800" b="1" i="1"/>
                          <m:t>𝟐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6F1C6D8-3906-6A46-CB42-C8DA29607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468349"/>
                <a:ext cx="9576666" cy="1347805"/>
              </a:xfrm>
              <a:prstGeom prst="rect">
                <a:avLst/>
              </a:prstGeom>
              <a:blipFill>
                <a:blip r:embed="rId5"/>
                <a:stretch>
                  <a:fillRect l="-1273" b="-45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83E6AF8-D387-D199-3900-66E6C480ECC4}"/>
                  </a:ext>
                </a:extLst>
              </p:cNvPr>
              <p:cNvSpPr txBox="1"/>
              <p:nvPr/>
            </p:nvSpPr>
            <p:spPr>
              <a:xfrm>
                <a:off x="695624" y="3916944"/>
                <a:ext cx="10512731" cy="20367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&gt;0),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则下列各式不一定成立的是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𝒂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𝒃</m:t>
                        </m:r>
                      </m:num>
                      <m:den>
                        <m:r>
                          <a:rPr lang="en-US" altLang="zh-CN" sz="2800" b="1" i="1"/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𝒄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𝒅</m:t>
                        </m:r>
                      </m:num>
                      <m:den>
                        <m:r>
                          <a:rPr lang="en-US" altLang="zh-CN" sz="2800" b="1" i="1"/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𝒂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𝟏</m:t>
                        </m:r>
                      </m:num>
                      <m:den>
                        <m:r>
                          <a:rPr lang="en-US" altLang="zh-CN" sz="2800" b="1" i="1"/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𝒄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𝟏</m:t>
                        </m:r>
                      </m:num>
                      <m:den>
                        <m:r>
                          <a:rPr lang="en-US" altLang="zh-CN" sz="2800" b="1" i="1"/>
                          <m:t>𝒅</m:t>
                        </m:r>
                      </m:den>
                    </m:f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𝒂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𝒄</m:t>
                        </m:r>
                      </m:num>
                      <m:den>
                        <m:r>
                          <a:rPr lang="en-US" altLang="zh-CN" sz="2800" b="1" i="1"/>
                          <m:t>𝒃</m:t>
                        </m:r>
                        <m:r>
                          <a:rPr lang="en-US" altLang="zh-CN" sz="2800" b="1" i="1"/>
                          <m:t>+</m:t>
                        </m:r>
                        <m:r>
                          <a:rPr lang="en-US" altLang="zh-CN" sz="2800" b="1" i="1"/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/>
                        </m:ctrlPr>
                      </m:fPr>
                      <m:num>
                        <m:r>
                          <a:rPr lang="en-US" altLang="zh-CN" sz="2800" b="1" i="1"/>
                          <m:t>𝒄</m:t>
                        </m:r>
                      </m:num>
                      <m:den>
                        <m:r>
                          <a:rPr lang="en-US" altLang="zh-CN" sz="2800" b="1" i="1"/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/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/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/>
                                </m:ctrlPr>
                              </m:fPr>
                              <m:num>
                                <m:r>
                                  <a:rPr lang="en-US" altLang="zh-CN" sz="2800" b="1" i="1"/>
                                  <m:t>𝒂</m:t>
                                </m:r>
                              </m:num>
                              <m:den>
                                <m:r>
                                  <a:rPr lang="en-US" altLang="zh-CN" sz="2800" b="1" i="1"/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/>
                          <m:t>𝟐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800" b="1" i="1"/>
                        </m:ctrlPr>
                      </m:sSupPr>
                      <m:e>
                        <m:d>
                          <m:dPr>
                            <m:ctrlPr>
                              <a:rPr lang="zh-CN" altLang="zh-CN" sz="2800" b="1" i="1"/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sz="2800" b="1" i="1"/>
                                </m:ctrlPr>
                              </m:fPr>
                              <m:num>
                                <m:r>
                                  <a:rPr lang="en-US" altLang="zh-CN" sz="2800" b="1" i="1"/>
                                  <m:t>𝒄</m:t>
                                </m:r>
                              </m:num>
                              <m:den>
                                <m:r>
                                  <a:rPr lang="en-US" altLang="zh-CN" sz="2800" b="1" i="1"/>
                                  <m:t>𝒅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1" i="1"/>
                          <m:t>𝟐</m:t>
                        </m:r>
                      </m:sup>
                    </m:sSup>
                  </m:oMath>
                </a14:m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83E6AF8-D387-D199-3900-66E6C480E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3916944"/>
                <a:ext cx="10512731" cy="2036711"/>
              </a:xfrm>
              <a:prstGeom prst="rect">
                <a:avLst/>
              </a:prstGeom>
              <a:blipFill>
                <a:blip r:embed="rId6"/>
                <a:stretch>
                  <a:fillRect l="-1159" t="-2096" b="-2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219CCADE-35A0-057F-32DC-555386252B6A}"/>
              </a:ext>
            </a:extLst>
          </p:cNvPr>
          <p:cNvSpPr txBox="1"/>
          <p:nvPr/>
        </p:nvSpPr>
        <p:spPr>
          <a:xfrm>
            <a:off x="9062470" y="4005040"/>
            <a:ext cx="3457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>
              <a:solidFill>
                <a:srgbClr val="DB251C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DE53EB1-E2FE-F4C2-2D35-72AB4AA644E5}"/>
              </a:ext>
            </a:extLst>
          </p:cNvPr>
          <p:cNvSpPr txBox="1"/>
          <p:nvPr/>
        </p:nvSpPr>
        <p:spPr>
          <a:xfrm>
            <a:off x="5337682" y="2579645"/>
            <a:ext cx="5423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13B0F53-244D-8AF9-1B66-6B5A0D618B2E}"/>
              </a:ext>
            </a:extLst>
          </p:cNvPr>
          <p:cNvSpPr txBox="1"/>
          <p:nvPr/>
        </p:nvSpPr>
        <p:spPr>
          <a:xfrm>
            <a:off x="4583895" y="1154250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732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5C454-5D30-1200-378A-220582F6E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E215BE2-210B-6BEF-3072-96220BDA2E0A}"/>
                  </a:ext>
                </a:extLst>
              </p:cNvPr>
              <p:cNvSpPr txBox="1"/>
              <p:nvPr/>
            </p:nvSpPr>
            <p:spPr>
              <a:xfrm>
                <a:off x="623620" y="692810"/>
                <a:ext cx="10656740" cy="4839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·重庆大渡口区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𝒆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的值是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·重庆南开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𝒆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+7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𝒆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E215BE2-210B-6BEF-3072-96220BDA2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692810"/>
                <a:ext cx="10656740" cy="4839979"/>
              </a:xfrm>
              <a:prstGeom prst="rect">
                <a:avLst/>
              </a:prstGeom>
              <a:blipFill>
                <a:blip r:embed="rId3"/>
                <a:stretch>
                  <a:fillRect l="-1144" r="-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945B249-48D9-1666-E0EE-EB49F8D98D8E}"/>
                  </a:ext>
                </a:extLst>
              </p:cNvPr>
              <p:cNvSpPr txBox="1"/>
              <p:nvPr/>
            </p:nvSpPr>
            <p:spPr>
              <a:xfrm>
                <a:off x="4943920" y="757609"/>
                <a:ext cx="72005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1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945B249-48D9-1666-E0EE-EB49F8D98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920" y="757609"/>
                <a:ext cx="720050" cy="714683"/>
              </a:xfrm>
              <a:prstGeom prst="rect">
                <a:avLst/>
              </a:prstGeom>
              <a:blipFill>
                <a:blip r:embed="rId4"/>
                <a:stretch>
                  <a:fillRect l="-16949" b="-8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D019EF3-A4F1-D743-20EA-D8FEB78C142D}"/>
                  </a:ext>
                </a:extLst>
              </p:cNvPr>
              <p:cNvSpPr txBox="1"/>
              <p:nvPr/>
            </p:nvSpPr>
            <p:spPr>
              <a:xfrm>
                <a:off x="5591965" y="1700880"/>
                <a:ext cx="504035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D019EF3-A4F1-D743-20EA-D8FEB78C1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965" y="1700880"/>
                <a:ext cx="504035" cy="7126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854F0F5B-D818-C1B0-330F-138513459DFC}"/>
                  </a:ext>
                </a:extLst>
              </p:cNvPr>
              <p:cNvSpPr txBox="1"/>
              <p:nvPr/>
            </p:nvSpPr>
            <p:spPr>
              <a:xfrm>
                <a:off x="3647830" y="2642099"/>
                <a:ext cx="43203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𝟏𝟗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𝟏𝟑</m:t>
                        </m:r>
                      </m:den>
                    </m:f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854F0F5B-D818-C1B0-330F-138513459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830" y="2642099"/>
                <a:ext cx="432030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3D6A6CB-2B1E-09EF-89D3-47FF7E53A599}"/>
                  </a:ext>
                </a:extLst>
              </p:cNvPr>
              <p:cNvSpPr txBox="1"/>
              <p:nvPr/>
            </p:nvSpPr>
            <p:spPr>
              <a:xfrm>
                <a:off x="10128280" y="3451049"/>
                <a:ext cx="892930" cy="7913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E3D6A6CB-2B1E-09EF-89D3-47FF7E53A5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280" y="3451049"/>
                <a:ext cx="892930" cy="7913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0CB21B1-A8B6-EC88-D606-90A16C65B88A}"/>
                  </a:ext>
                </a:extLst>
              </p:cNvPr>
              <p:cNvSpPr txBox="1"/>
              <p:nvPr/>
            </p:nvSpPr>
            <p:spPr>
              <a:xfrm>
                <a:off x="9825825" y="4494484"/>
                <a:ext cx="604910" cy="7861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0CB21B1-A8B6-EC88-D606-90A16C65B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5825" y="4494484"/>
                <a:ext cx="604910" cy="7861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155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D8E46-E46A-9EC7-C5A1-2BB2FDCE1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261A138-B77B-BB5C-7880-712A28761BE4}"/>
                  </a:ext>
                </a:extLst>
              </p:cNvPr>
              <p:cNvSpPr txBox="1"/>
              <p:nvPr/>
            </p:nvSpPr>
            <p:spPr>
              <a:xfrm>
                <a:off x="767629" y="511573"/>
                <a:ext cx="7560525" cy="12624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已知线段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均不为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0)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261A138-B77B-BB5C-7880-712A28761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511573"/>
                <a:ext cx="7560525" cy="1262461"/>
              </a:xfrm>
              <a:prstGeom prst="rect">
                <a:avLst/>
              </a:prstGeom>
              <a:blipFill>
                <a:blip r:embed="rId3"/>
                <a:stretch>
                  <a:fillRect l="-1694" t="-3382" b="-5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E858014-C7FD-6681-82BB-73D2EF242C8E}"/>
                  </a:ext>
                </a:extLst>
              </p:cNvPr>
              <p:cNvSpPr txBox="1"/>
              <p:nvPr/>
            </p:nvSpPr>
            <p:spPr>
              <a:xfrm>
                <a:off x="792799" y="1888885"/>
                <a:ext cx="4655156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E858014-C7FD-6681-82BB-73D2EF242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799" y="1888885"/>
                <a:ext cx="4655156" cy="712631"/>
              </a:xfrm>
              <a:prstGeom prst="rect">
                <a:avLst/>
              </a:prstGeom>
              <a:blipFill>
                <a:blip r:embed="rId4"/>
                <a:stretch>
                  <a:fillRect l="-2618" r="-916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4B8CF57A-516D-AC49-7459-B933A32225BA}"/>
              </a:ext>
            </a:extLst>
          </p:cNvPr>
          <p:cNvSpPr txBox="1"/>
          <p:nvPr/>
        </p:nvSpPr>
        <p:spPr>
          <a:xfrm>
            <a:off x="767628" y="2708601"/>
            <a:ext cx="90726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若线段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还满足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=54,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1B93C0C-8D86-3A43-7A65-8619C89EDA7A}"/>
                  </a:ext>
                </a:extLst>
              </p:cNvPr>
              <p:cNvSpPr txBox="1"/>
              <p:nvPr/>
            </p:nvSpPr>
            <p:spPr>
              <a:xfrm>
                <a:off x="821439" y="3534118"/>
                <a:ext cx="4698521" cy="23904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𝐱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𝐲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𝐳</m:t>
                        </m:r>
                      </m:num>
                      <m:den>
                        <m:r>
                          <a:rPr lang="en-US" altLang="zh-CN" sz="2800" b="1" i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=k(k≠0),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x=2k,y=3k,z=4k.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x+y+z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=54,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∴2k+3k+4k=54,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k=6,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∴x=12,y=18,z=24.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1B93C0C-8D86-3A43-7A65-8619C89ED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39" y="3534118"/>
                <a:ext cx="4698521" cy="2390463"/>
              </a:xfrm>
              <a:prstGeom prst="rect">
                <a:avLst/>
              </a:prstGeom>
              <a:blipFill>
                <a:blip r:embed="rId5"/>
                <a:stretch>
                  <a:fillRect l="-2724" t="-2041" b="-6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13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3981E-24F5-176D-2421-35922A899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7.jpeg">
            <a:extLst>
              <a:ext uri="{FF2B5EF4-FFF2-40B4-BE49-F238E27FC236}">
                <a16:creationId xmlns:a16="http://schemas.microsoft.com/office/drawing/2014/main" id="{50689F20-1C37-6E76-22A3-0D90D44AF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0" y="711463"/>
            <a:ext cx="270657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B31F89B-82CA-6DFE-BE51-A4D3941DA062}"/>
                  </a:ext>
                </a:extLst>
              </p:cNvPr>
              <p:cNvSpPr txBox="1"/>
              <p:nvPr/>
            </p:nvSpPr>
            <p:spPr>
              <a:xfrm>
                <a:off x="623620" y="1215498"/>
                <a:ext cx="9936690" cy="2250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是三个互不相等的正数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A.3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B.3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D.2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endParaRPr lang="zh-CN" altLang="zh-CN" sz="28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B31F89B-82CA-6DFE-BE51-A4D3941DA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215498"/>
                <a:ext cx="9936690" cy="2250809"/>
              </a:xfrm>
              <a:prstGeom prst="rect">
                <a:avLst/>
              </a:prstGeom>
              <a:blipFill>
                <a:blip r:embed="rId4"/>
                <a:stretch>
                  <a:fillRect l="-1227" b="-64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903DB40-41AF-E241-A350-011CEF4D922C}"/>
                  </a:ext>
                </a:extLst>
              </p:cNvPr>
              <p:cNvSpPr txBox="1"/>
              <p:nvPr/>
            </p:nvSpPr>
            <p:spPr>
              <a:xfrm>
                <a:off x="623620" y="3573010"/>
                <a:ext cx="10800750" cy="9569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px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不经过第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象限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903DB40-41AF-E241-A350-011CEF4D9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573010"/>
                <a:ext cx="10800750" cy="956993"/>
              </a:xfrm>
              <a:prstGeom prst="rect">
                <a:avLst/>
              </a:prstGeom>
              <a:blipFill>
                <a:blip r:embed="rId5"/>
                <a:stretch>
                  <a:fillRect l="-1129" b="-70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2ACC217C-C7E6-1451-C78F-EE1E10F79B9E}"/>
              </a:ext>
            </a:extLst>
          </p:cNvPr>
          <p:cNvSpPr txBox="1"/>
          <p:nvPr/>
        </p:nvSpPr>
        <p:spPr>
          <a:xfrm>
            <a:off x="9048205" y="1556870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DB251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DB038F2-0AF7-8390-1766-D6C9F36C9172}"/>
              </a:ext>
            </a:extLst>
          </p:cNvPr>
          <p:cNvSpPr txBox="1"/>
          <p:nvPr/>
        </p:nvSpPr>
        <p:spPr>
          <a:xfrm>
            <a:off x="9488290" y="3897805"/>
            <a:ext cx="604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115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E35EF-0157-B624-5F39-DB71C078E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B992BE-C515-B07B-4BC9-9FBFFD54C420}"/>
                  </a:ext>
                </a:extLst>
              </p:cNvPr>
              <p:cNvSpPr txBox="1"/>
              <p:nvPr/>
            </p:nvSpPr>
            <p:spPr>
              <a:xfrm>
                <a:off x="623620" y="548800"/>
                <a:ext cx="10800750" cy="11520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的三条边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判断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为何种三角形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并说明理由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5B992BE-C515-B07B-4BC9-9FBFFD54C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8800"/>
                <a:ext cx="10800750" cy="1152047"/>
              </a:xfrm>
              <a:prstGeom prst="rect">
                <a:avLst/>
              </a:prstGeom>
              <a:blipFill>
                <a:blip r:embed="rId3"/>
                <a:stretch>
                  <a:fillRect l="-1129" r="-1185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A8874C5-49B6-5514-D1A3-F43219781419}"/>
                  </a:ext>
                </a:extLst>
              </p:cNvPr>
              <p:cNvSpPr txBox="1"/>
              <p:nvPr/>
            </p:nvSpPr>
            <p:spPr>
              <a:xfrm>
                <a:off x="623620" y="1844890"/>
                <a:ext cx="6192430" cy="39354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为等边三角形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的三条边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∴a+b+c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∴a-b=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b-c=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c-a=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∴a=b=c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为等边三角形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A8874C5-49B6-5514-D1A3-F43219781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1844890"/>
                <a:ext cx="6192430" cy="3935436"/>
              </a:xfrm>
              <a:prstGeom prst="rect">
                <a:avLst/>
              </a:prstGeom>
              <a:blipFill>
                <a:blip r:embed="rId4"/>
                <a:stretch>
                  <a:fillRect l="-1969" t="-2171" b="-3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20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8DD23-1BE7-9557-9E08-05DE4934E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1908B2-3909-2F42-B518-67FFAA5AD04E}"/>
                  </a:ext>
                </a:extLst>
              </p:cNvPr>
              <p:cNvSpPr txBox="1"/>
              <p:nvPr/>
            </p:nvSpPr>
            <p:spPr>
              <a:xfrm>
                <a:off x="695625" y="609202"/>
                <a:ext cx="10656740" cy="11444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ABD8DA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【教材改编】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E1908B2-3909-2F42-B518-67FFAA5AD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609202"/>
                <a:ext cx="10656740" cy="1144416"/>
              </a:xfrm>
              <a:prstGeom prst="rect">
                <a:avLst/>
              </a:prstGeom>
              <a:blipFill>
                <a:blip r:embed="rId3"/>
                <a:stretch>
                  <a:fillRect l="-1144" t="-7447" r="-1201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77F7A47A-BF93-DAA4-E45B-EFC45AEEF8DE}"/>
              </a:ext>
            </a:extLst>
          </p:cNvPr>
          <p:cNvSpPr txBox="1"/>
          <p:nvPr/>
        </p:nvSpPr>
        <p:spPr>
          <a:xfrm>
            <a:off x="1919710" y="1188225"/>
            <a:ext cx="31682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B448AD0-65E0-9B49-786A-219D483FC03C}"/>
                  </a:ext>
                </a:extLst>
              </p:cNvPr>
              <p:cNvSpPr txBox="1"/>
              <p:nvPr/>
            </p:nvSpPr>
            <p:spPr>
              <a:xfrm>
                <a:off x="701360" y="1753618"/>
                <a:ext cx="7272505" cy="2006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AD=x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BD=AB-AD=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经检验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是原分式方程的解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B448AD0-65E0-9B49-786A-219D483FC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60" y="1753618"/>
                <a:ext cx="7272505" cy="2006190"/>
              </a:xfrm>
              <a:prstGeom prst="rect">
                <a:avLst/>
              </a:prstGeom>
              <a:blipFill>
                <a:blip r:embed="rId4"/>
                <a:stretch>
                  <a:fillRect l="-1676" t="-4255" b="-75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8.jpeg">
            <a:extLst>
              <a:ext uri="{FF2B5EF4-FFF2-40B4-BE49-F238E27FC236}">
                <a16:creationId xmlns:a16="http://schemas.microsoft.com/office/drawing/2014/main" id="{EE24DD76-208D-28E8-1710-B91EA47BF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2115" y="2564940"/>
            <a:ext cx="2571672" cy="288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02CE9AD-A1C0-8800-0132-B53129248673}"/>
                  </a:ext>
                </a:extLst>
              </p:cNvPr>
              <p:cNvSpPr txBox="1"/>
              <p:nvPr/>
            </p:nvSpPr>
            <p:spPr>
              <a:xfrm>
                <a:off x="695625" y="3740096"/>
                <a:ext cx="610616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求证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02CE9AD-A1C0-8800-0132-B531292486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3740096"/>
                <a:ext cx="6106160" cy="714683"/>
              </a:xfrm>
              <a:prstGeom prst="rect">
                <a:avLst/>
              </a:prstGeom>
              <a:blipFill>
                <a:blip r:embed="rId6"/>
                <a:stretch>
                  <a:fillRect l="-1996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7560E37-D39A-88E0-C811-24D34922E372}"/>
                  </a:ext>
                </a:extLst>
              </p:cNvPr>
              <p:cNvSpPr txBox="1"/>
              <p:nvPr/>
            </p:nvSpPr>
            <p:spPr>
              <a:xfrm>
                <a:off x="695625" y="4598789"/>
                <a:ext cx="5616390" cy="13370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7560E37-D39A-88E0-C811-24D34922E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4598789"/>
                <a:ext cx="5616390" cy="1337033"/>
              </a:xfrm>
              <a:prstGeom prst="rect">
                <a:avLst/>
              </a:prstGeom>
              <a:blipFill>
                <a:blip r:embed="rId7"/>
                <a:stretch>
                  <a:fillRect l="-2172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92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090B6-268C-B056-19EE-D0778CDF7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9.jpeg">
            <a:extLst>
              <a:ext uri="{FF2B5EF4-FFF2-40B4-BE49-F238E27FC236}">
                <a16:creationId xmlns:a16="http://schemas.microsoft.com/office/drawing/2014/main" id="{32FC91AE-350E-F62E-64F7-125B52739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855" y="620805"/>
            <a:ext cx="3102541" cy="3959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AABD359-E294-5E23-2DE1-B9CA086A4EF4}"/>
                  </a:ext>
                </a:extLst>
              </p:cNvPr>
              <p:cNvSpPr txBox="1"/>
              <p:nvPr/>
            </p:nvSpPr>
            <p:spPr>
              <a:xfrm>
                <a:off x="767629" y="1196845"/>
                <a:ext cx="10728745" cy="16003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的内、外角平分线分别交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及其延长线于点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AABD359-E294-5E23-2DE1-B9CA086A4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29" y="1196845"/>
                <a:ext cx="10728745" cy="1600375"/>
              </a:xfrm>
              <a:prstGeom prst="rect">
                <a:avLst/>
              </a:prstGeom>
              <a:blipFill>
                <a:blip r:embed="rId4"/>
                <a:stretch>
                  <a:fillRect l="-1193" r="-1136" b="-38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10.jpeg">
            <a:extLst>
              <a:ext uri="{FF2B5EF4-FFF2-40B4-BE49-F238E27FC236}">
                <a16:creationId xmlns:a16="http://schemas.microsoft.com/office/drawing/2014/main" id="{DB2CC985-8FF8-7842-50A2-E348CD348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880" y="2977290"/>
            <a:ext cx="3736508" cy="199781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D107064-F989-C269-4A7C-0155F62F0802}"/>
              </a:ext>
            </a:extLst>
          </p:cNvPr>
          <p:cNvSpPr txBox="1"/>
          <p:nvPr/>
        </p:nvSpPr>
        <p:spPr>
          <a:xfrm>
            <a:off x="5336726" y="2135330"/>
            <a:ext cx="399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062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1403F-F338-72AF-6D7E-5E0AE3132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1A8323F-5B0B-FCCD-A9A1-916ED031144F}"/>
                  </a:ext>
                </a:extLst>
              </p:cNvPr>
              <p:cNvSpPr txBox="1"/>
              <p:nvPr/>
            </p:nvSpPr>
            <p:spPr>
              <a:xfrm>
                <a:off x="767630" y="548800"/>
                <a:ext cx="8784610" cy="1120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我们知道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那么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满足什么关系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1A8323F-5B0B-FCCD-A9A1-916ED03114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548800"/>
                <a:ext cx="8784610" cy="1120948"/>
              </a:xfrm>
              <a:prstGeom prst="rect">
                <a:avLst/>
              </a:prstGeom>
              <a:blipFill>
                <a:blip r:embed="rId3"/>
                <a:stretch>
                  <a:fillRect l="-1457" t="-1630" b="-146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D462194-D1FE-3617-B3F0-0AFBC9A40E09}"/>
                  </a:ext>
                </a:extLst>
              </p:cNvPr>
              <p:cNvSpPr txBox="1"/>
              <p:nvPr/>
            </p:nvSpPr>
            <p:spPr>
              <a:xfrm>
                <a:off x="695625" y="1695633"/>
                <a:ext cx="4392305" cy="10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b+d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∴d=-b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∴a=-c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0D462194-D1FE-3617-B3F0-0AFBC9A40E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1695633"/>
                <a:ext cx="4392305" cy="1097801"/>
              </a:xfrm>
              <a:prstGeom prst="rect">
                <a:avLst/>
              </a:prstGeom>
              <a:blipFill>
                <a:blip r:embed="rId4"/>
                <a:stretch>
                  <a:fillRect l="-2774" t="-7222" b="-6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F6665DF-B08C-FFC4-49B4-45942DD734DA}"/>
                  </a:ext>
                </a:extLst>
              </p:cNvPr>
              <p:cNvSpPr txBox="1"/>
              <p:nvPr/>
            </p:nvSpPr>
            <p:spPr>
              <a:xfrm>
                <a:off x="695625" y="2826339"/>
                <a:ext cx="6106160" cy="7211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-2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F6665DF-B08C-FFC4-49B4-45942DD73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826339"/>
                <a:ext cx="6106160" cy="721159"/>
              </a:xfrm>
              <a:prstGeom prst="rect">
                <a:avLst/>
              </a:prstGeom>
              <a:blipFill>
                <a:blip r:embed="rId5"/>
                <a:stretch>
                  <a:fillRect l="-1996" b="-9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E10E8A4-279A-1D86-2438-296FF4DDA45E}"/>
                  </a:ext>
                </a:extLst>
              </p:cNvPr>
              <p:cNvSpPr txBox="1"/>
              <p:nvPr/>
            </p:nvSpPr>
            <p:spPr>
              <a:xfrm>
                <a:off x="763240" y="3597311"/>
                <a:ext cx="10013085" cy="22135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a+b+c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∴t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-t-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a+b+c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b+c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a+c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a+b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=-c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=t=-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.∴t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-t-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综上所述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800" b="1" baseline="30000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-t-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E10E8A4-279A-1D86-2438-296FF4DDA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40" y="3597311"/>
                <a:ext cx="10013085" cy="2213555"/>
              </a:xfrm>
              <a:prstGeom prst="rect">
                <a:avLst/>
              </a:prstGeom>
              <a:blipFill>
                <a:blip r:embed="rId6"/>
                <a:stretch>
                  <a:fillRect l="-1217" b="-7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621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1957</TotalTime>
  <Words>943</Words>
  <Application>Microsoft Office PowerPoint</Application>
  <PresentationFormat>宽屏</PresentationFormat>
  <Paragraphs>65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185</cp:revision>
  <dcterms:created xsi:type="dcterms:W3CDTF">2024-04-24T12:16:00Z</dcterms:created>
  <dcterms:modified xsi:type="dcterms:W3CDTF">2025-03-29T09:53:21Z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